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4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8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4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26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8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2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61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1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8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27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9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1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809625" y="2379663"/>
            <a:ext cx="105775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4800">
                <a:solidFill>
                  <a:srgbClr val="6900B0"/>
                </a:solidFill>
                <a:latin typeface="Arial Narrow" panose="020B0606020202030204" pitchFamily="34" charset="0"/>
              </a:rPr>
              <a:t>Проектная идея – от замысла к реализации</a:t>
            </a:r>
          </a:p>
          <a:p>
            <a:pPr algn="ctr" eaLnBrk="1" hangingPunct="1">
              <a:lnSpc>
                <a:spcPct val="10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600">
              <a:solidFill>
                <a:srgbClr val="6900B0"/>
              </a:solidFill>
              <a:latin typeface="Arial Narrow" panose="020B0606020202030204" pitchFamily="34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5291138" y="5053013"/>
            <a:ext cx="59531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Надежда Ивановна КУЗНЕЦОВА,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500">
              <a:solidFill>
                <a:srgbClr val="6900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заместитель директора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БУК г. Омска «Омские муниципальные библиотеки»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6900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Lib.omsk.ru</a:t>
            </a:r>
            <a:endParaRPr lang="ru-RU" altLang="ru-RU" sz="1200">
              <a:solidFill>
                <a:srgbClr val="6900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6900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6900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094663" y="4968875"/>
            <a:ext cx="3005137" cy="0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8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2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" y="1865313"/>
            <a:ext cx="477837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2475" y="620713"/>
            <a:ext cx="4079875" cy="581025"/>
          </a:xfrm>
        </p:spPr>
        <p:txBody>
          <a:bodyPr/>
          <a:lstStyle/>
          <a:p>
            <a:pPr algn="l" eaLnBrk="1" hangingPunct="1"/>
            <a:r>
              <a:rPr lang="ru-RU" altLang="ru-RU" sz="2800" smtClean="0">
                <a:solidFill>
                  <a:srgbClr val="6900B0"/>
                </a:solidFill>
              </a:rPr>
              <a:t>Как рождаются идеи</a:t>
            </a:r>
          </a:p>
        </p:txBody>
      </p:sp>
      <p:pic>
        <p:nvPicPr>
          <p:cNvPr id="55300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45" t="19127" r="28999" b="19907"/>
          <a:stretch>
            <a:fillRect/>
          </a:stretch>
        </p:blipFill>
        <p:spPr bwMode="auto">
          <a:xfrm>
            <a:off x="6553200" y="1866900"/>
            <a:ext cx="4770438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850900" y="1071563"/>
            <a:ext cx="314166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35025" y="5589588"/>
            <a:ext cx="1048861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5303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413" y="5986463"/>
            <a:ext cx="1781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5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835025" y="5589588"/>
            <a:ext cx="1048861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752475" y="1273175"/>
            <a:ext cx="9729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Советский АО г. Омска – Библиотечный центр «Дом семьи» – муниципальный грант Администрации города Омска, 164 тыс. руб. /2018 г./</a:t>
            </a:r>
          </a:p>
        </p:txBody>
      </p:sp>
      <p:sp>
        <p:nvSpPr>
          <p:cNvPr id="56324" name="TextBox 1"/>
          <p:cNvSpPr txBox="1">
            <a:spLocks noChangeArrowheads="1"/>
          </p:cNvSpPr>
          <p:nvPr/>
        </p:nvSpPr>
        <p:spPr bwMode="auto">
          <a:xfrm>
            <a:off x="752475" y="2187575"/>
            <a:ext cx="82819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</a:t>
            </a:r>
            <a:r>
              <a:rPr lang="ru-RU" altLang="ru-RU" sz="1800"/>
              <a:t> </a:t>
            </a:r>
            <a:r>
              <a:rPr lang="ru-RU" altLang="ru-RU" sz="18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Кировский АО г. Омска – библиотека им. Н.К. Крупской – средства Фонда президентских грантов, 499 тыс. руб. /2018 г./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>
              <a:solidFill>
                <a:srgbClr val="6900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325" name="TextBox 1"/>
          <p:cNvSpPr txBox="1">
            <a:spLocks noChangeArrowheads="1"/>
          </p:cNvSpPr>
          <p:nvPr/>
        </p:nvSpPr>
        <p:spPr bwMode="auto">
          <a:xfrm>
            <a:off x="752475" y="3132138"/>
            <a:ext cx="9856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Центральный АО г. Омска – детская библиотека «Книжная галактика» – грант АО «Газпромнефть – Омский НПЗ» в рамках программы «Родные города», 350 тыс. руб. /2019 г./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6326" name="TextBox 1"/>
          <p:cNvSpPr txBox="1">
            <a:spLocks noChangeArrowheads="1"/>
          </p:cNvSpPr>
          <p:nvPr/>
        </p:nvSpPr>
        <p:spPr bwMode="auto">
          <a:xfrm>
            <a:off x="752475" y="4311650"/>
            <a:ext cx="10321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Октябрьский АО г. Омска – детская библиотека им. И.А. Крылова – муниципальный грант Администрации города Омска, 150 тыс. руб. /2020 г./; грант Фонда президентских грантов, 500 тыс. руб. /2021 г./.</a:t>
            </a:r>
          </a:p>
        </p:txBody>
      </p:sp>
      <p:pic>
        <p:nvPicPr>
          <p:cNvPr id="56327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413" y="5986463"/>
            <a:ext cx="1781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2475" y="552450"/>
            <a:ext cx="4079875" cy="581025"/>
          </a:xfrm>
        </p:spPr>
        <p:txBody>
          <a:bodyPr/>
          <a:lstStyle/>
          <a:p>
            <a:pPr algn="l" eaLnBrk="1" hangingPunct="1"/>
            <a:r>
              <a:rPr lang="ru-RU" altLang="ru-RU" sz="2800" smtClean="0">
                <a:solidFill>
                  <a:srgbClr val="6900B0"/>
                </a:solidFill>
              </a:rPr>
              <a:t>Идея на миллион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50900" y="987425"/>
            <a:ext cx="264636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32998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2475" y="620713"/>
            <a:ext cx="4079875" cy="581025"/>
          </a:xfrm>
        </p:spPr>
        <p:txBody>
          <a:bodyPr/>
          <a:lstStyle/>
          <a:p>
            <a:pPr algn="l" eaLnBrk="1" hangingPunct="1"/>
            <a:r>
              <a:rPr lang="ru-RU" altLang="ru-RU" sz="2800" smtClean="0">
                <a:solidFill>
                  <a:srgbClr val="6900B0"/>
                </a:solidFill>
              </a:rPr>
              <a:t>Что такое «Буквоград»?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50900" y="1071563"/>
            <a:ext cx="34925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35025" y="5324475"/>
            <a:ext cx="48006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7349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8225" y="5573713"/>
            <a:ext cx="17827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00" y="3471863"/>
            <a:ext cx="4784725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00" y="206375"/>
            <a:ext cx="4783138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038" y="1735138"/>
            <a:ext cx="4783137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7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1549400" y="6350000"/>
            <a:ext cx="382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Библиотечный центр «Дом семьи»</a:t>
            </a:r>
          </a:p>
        </p:txBody>
      </p:sp>
      <p:pic>
        <p:nvPicPr>
          <p:cNvPr id="58371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00" y="109538"/>
            <a:ext cx="49688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13" y="119063"/>
            <a:ext cx="49752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8" t="1279"/>
          <a:stretch>
            <a:fillRect/>
          </a:stretch>
        </p:blipFill>
        <p:spPr bwMode="auto">
          <a:xfrm>
            <a:off x="515938" y="3497263"/>
            <a:ext cx="49688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9"/>
          <a:stretch>
            <a:fillRect/>
          </a:stretch>
        </p:blipFill>
        <p:spPr bwMode="auto">
          <a:xfrm>
            <a:off x="6550025" y="3486150"/>
            <a:ext cx="494823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Box 1"/>
          <p:cNvSpPr txBox="1">
            <a:spLocks noChangeArrowheads="1"/>
          </p:cNvSpPr>
          <p:nvPr/>
        </p:nvSpPr>
        <p:spPr bwMode="auto">
          <a:xfrm>
            <a:off x="677863" y="6350000"/>
            <a:ext cx="469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Детская библиотека «Книжная галактика»</a:t>
            </a:r>
          </a:p>
        </p:txBody>
      </p:sp>
    </p:spTree>
    <p:extLst>
      <p:ext uri="{BB962C8B-B14F-4D97-AF65-F5344CB8AC3E}">
        <p14:creationId xmlns:p14="http://schemas.microsoft.com/office/powerpoint/2010/main" val="3437333002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4150" y="347663"/>
            <a:ext cx="29273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0" y="2590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6588" y="347663"/>
            <a:ext cx="32924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438" y="347663"/>
            <a:ext cx="32924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299200"/>
            <a:ext cx="4876800" cy="312738"/>
          </a:xfrm>
          <a:prstGeom prst="rect">
            <a:avLst/>
          </a:prstGeom>
          <a:solidFill>
            <a:srgbClr val="92D050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400" name="TextBox 1"/>
          <p:cNvSpPr txBox="1">
            <a:spLocks noChangeArrowheads="1"/>
          </p:cNvSpPr>
          <p:nvPr/>
        </p:nvSpPr>
        <p:spPr bwMode="auto">
          <a:xfrm>
            <a:off x="1016000" y="6242050"/>
            <a:ext cx="469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Детская библиотека им. И.А. Крылова</a:t>
            </a:r>
          </a:p>
        </p:txBody>
      </p:sp>
    </p:spTree>
    <p:extLst>
      <p:ext uri="{BB962C8B-B14F-4D97-AF65-F5344CB8AC3E}">
        <p14:creationId xmlns:p14="http://schemas.microsoft.com/office/powerpoint/2010/main" val="3808686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4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4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1" name="TextBox 1"/>
          <p:cNvSpPr txBox="1">
            <a:spLocks noChangeArrowheads="1"/>
          </p:cNvSpPr>
          <p:nvPr/>
        </p:nvSpPr>
        <p:spPr bwMode="auto">
          <a:xfrm>
            <a:off x="1549400" y="6350000"/>
            <a:ext cx="382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Библиотечный центр «Дом семьи»</a:t>
            </a:r>
          </a:p>
        </p:txBody>
      </p:sp>
    </p:spTree>
    <p:extLst>
      <p:ext uri="{BB962C8B-B14F-4D97-AF65-F5344CB8AC3E}">
        <p14:creationId xmlns:p14="http://schemas.microsoft.com/office/powerpoint/2010/main" val="1879128298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1549400" y="6350000"/>
            <a:ext cx="382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Библиотечный центр «Дом семьи»</a:t>
            </a:r>
          </a:p>
        </p:txBody>
      </p:sp>
      <p:pic>
        <p:nvPicPr>
          <p:cNvPr id="61443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738" y="9525"/>
            <a:ext cx="10253662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Box 1"/>
          <p:cNvSpPr txBox="1">
            <a:spLocks noChangeArrowheads="1"/>
          </p:cNvSpPr>
          <p:nvPr/>
        </p:nvSpPr>
        <p:spPr bwMode="auto">
          <a:xfrm>
            <a:off x="947738" y="6164263"/>
            <a:ext cx="3827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Библиотека им. Н.К. Крупской</a:t>
            </a:r>
          </a:p>
        </p:txBody>
      </p:sp>
    </p:spTree>
    <p:extLst>
      <p:ext uri="{BB962C8B-B14F-4D97-AF65-F5344CB8AC3E}">
        <p14:creationId xmlns:p14="http://schemas.microsoft.com/office/powerpoint/2010/main" val="728292148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1549400" y="6350000"/>
            <a:ext cx="382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Библиотечный центр «Дом семьи»</a:t>
            </a:r>
          </a:p>
        </p:txBody>
      </p:sp>
      <p:pic>
        <p:nvPicPr>
          <p:cNvPr id="6246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6963" y="1455738"/>
            <a:ext cx="561498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1455738"/>
            <a:ext cx="561498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35025" y="5749925"/>
            <a:ext cx="1048861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2470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413" y="6019800"/>
            <a:ext cx="1781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875" y="519113"/>
            <a:ext cx="11050588" cy="581025"/>
          </a:xfrm>
        </p:spPr>
        <p:txBody>
          <a:bodyPr/>
          <a:lstStyle/>
          <a:p>
            <a:pPr algn="l" eaLnBrk="1" hangingPunct="1"/>
            <a:r>
              <a:rPr lang="ru-RU" altLang="ru-RU" sz="2800" smtClean="0">
                <a:solidFill>
                  <a:srgbClr val="6900B0"/>
                </a:solidFill>
              </a:rPr>
              <a:t>Элементы оформления в библиотеке им. Н.К. Крупской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95300" y="969963"/>
            <a:ext cx="84026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2473" name="TextBox 1"/>
          <p:cNvSpPr txBox="1">
            <a:spLocks noChangeArrowheads="1"/>
          </p:cNvSpPr>
          <p:nvPr/>
        </p:nvSpPr>
        <p:spPr bwMode="auto">
          <a:xfrm>
            <a:off x="406400" y="5216525"/>
            <a:ext cx="11385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Было						Стало</a:t>
            </a:r>
          </a:p>
        </p:txBody>
      </p:sp>
    </p:spTree>
    <p:extLst>
      <p:ext uri="{BB962C8B-B14F-4D97-AF65-F5344CB8AC3E}">
        <p14:creationId xmlns:p14="http://schemas.microsoft.com/office/powerpoint/2010/main" val="1122373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35025" y="5808663"/>
            <a:ext cx="101552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3491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413" y="6078538"/>
            <a:ext cx="1781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Подзаголовок 2"/>
          <p:cNvSpPr txBox="1">
            <a:spLocks/>
          </p:cNvSpPr>
          <p:nvPr/>
        </p:nvSpPr>
        <p:spPr bwMode="auto">
          <a:xfrm>
            <a:off x="728663" y="5859463"/>
            <a:ext cx="3462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1800">
                <a:solidFill>
                  <a:srgbClr val="6900B0"/>
                </a:solidFill>
              </a:rPr>
              <a:t>Стеллаж в детской библиотеке им. И.А. Крылова</a:t>
            </a:r>
          </a:p>
        </p:txBody>
      </p:sp>
      <p:pic>
        <p:nvPicPr>
          <p:cNvPr id="63493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69"/>
          <a:stretch>
            <a:fillRect/>
          </a:stretch>
        </p:blipFill>
        <p:spPr bwMode="auto">
          <a:xfrm>
            <a:off x="8255000" y="295275"/>
            <a:ext cx="2735263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098"/>
          <a:stretch>
            <a:fillRect/>
          </a:stretch>
        </p:blipFill>
        <p:spPr bwMode="auto">
          <a:xfrm>
            <a:off x="8255000" y="3886200"/>
            <a:ext cx="273526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1" t="1663" r="10175" b="18732"/>
          <a:stretch>
            <a:fillRect/>
          </a:stretch>
        </p:blipFill>
        <p:spPr bwMode="auto">
          <a:xfrm>
            <a:off x="8255000" y="2133600"/>
            <a:ext cx="2735263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1" r="4916"/>
          <a:stretch>
            <a:fillRect/>
          </a:stretch>
        </p:blipFill>
        <p:spPr bwMode="auto">
          <a:xfrm>
            <a:off x="846138" y="295275"/>
            <a:ext cx="72739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981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85925" y="939800"/>
            <a:ext cx="9144000" cy="1655763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altLang="ru-RU" b="1" smtClean="0">
                <a:solidFill>
                  <a:srgbClr val="6900B0"/>
                </a:solidFill>
              </a:rPr>
              <a:t>Ситуация 3.</a:t>
            </a:r>
            <a:endParaRPr lang="ru-RU" altLang="ru-RU" smtClean="0">
              <a:solidFill>
                <a:srgbClr val="6900B0"/>
              </a:solidFill>
            </a:endParaRPr>
          </a:p>
          <a:p>
            <a:pPr algn="l"/>
            <a:r>
              <a:rPr lang="ru-RU" altLang="ru-RU" smtClean="0">
                <a:solidFill>
                  <a:srgbClr val="6900B0"/>
                </a:solidFill>
              </a:rPr>
              <a:t>Библиотечный центр «Дом семьи» обладает хорошим книжным фондом, доступом к ЛитРес, обновлённым компьютерным парком. Хотел бы привлечь в ряды своих читателей представителей работающей молодёжи, молодые семьи.</a:t>
            </a:r>
          </a:p>
          <a:p>
            <a:pPr algn="l"/>
            <a:r>
              <a:rPr lang="ru-RU" altLang="ru-RU" smtClean="0">
                <a:solidFill>
                  <a:srgbClr val="FF9900"/>
                </a:solidFill>
              </a:rPr>
              <a:t>Проблема:</a:t>
            </a:r>
            <a:r>
              <a:rPr lang="ru-RU" altLang="ru-RU" smtClean="0">
                <a:solidFill>
                  <a:srgbClr val="6900B0"/>
                </a:solidFill>
              </a:rPr>
              <a:t> читателями БЦ «Дом семьи» являются в основном пенсионеры и дети до 14-ти лет. </a:t>
            </a:r>
          </a:p>
          <a:p>
            <a:pPr algn="l"/>
            <a:r>
              <a:rPr lang="ru-RU" altLang="ru-RU" smtClean="0">
                <a:solidFill>
                  <a:srgbClr val="6900B0"/>
                </a:solidFill>
              </a:rPr>
              <a:t>Как привлечь в библиотеку молодые семьи?</a:t>
            </a:r>
          </a:p>
        </p:txBody>
      </p:sp>
    </p:spTree>
    <p:extLst>
      <p:ext uri="{BB962C8B-B14F-4D97-AF65-F5344CB8AC3E}">
        <p14:creationId xmlns:p14="http://schemas.microsoft.com/office/powerpoint/2010/main" val="360518016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342900" y="3346450"/>
            <a:ext cx="45418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451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413" y="3014663"/>
            <a:ext cx="1781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7378700" y="3354388"/>
            <a:ext cx="45418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4517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07"/>
          <a:stretch>
            <a:fillRect/>
          </a:stretch>
        </p:blipFill>
        <p:spPr bwMode="auto">
          <a:xfrm>
            <a:off x="342900" y="279400"/>
            <a:ext cx="35353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Рисунок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7"/>
          <a:stretch>
            <a:fillRect/>
          </a:stretch>
        </p:blipFill>
        <p:spPr bwMode="auto">
          <a:xfrm>
            <a:off x="4013200" y="3763963"/>
            <a:ext cx="35560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1"/>
          <a:stretch>
            <a:fillRect/>
          </a:stretch>
        </p:blipFill>
        <p:spPr bwMode="auto">
          <a:xfrm>
            <a:off x="4011613" y="279400"/>
            <a:ext cx="3729037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Рисунок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69" r="4732" b="2159"/>
          <a:stretch>
            <a:fillRect/>
          </a:stretch>
        </p:blipFill>
        <p:spPr bwMode="auto">
          <a:xfrm>
            <a:off x="328613" y="3738563"/>
            <a:ext cx="35115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Рисунок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64"/>
          <a:stretch>
            <a:fillRect/>
          </a:stretch>
        </p:blipFill>
        <p:spPr bwMode="auto">
          <a:xfrm>
            <a:off x="7874000" y="279400"/>
            <a:ext cx="36322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Рисунок 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1"/>
          <a:stretch>
            <a:fillRect/>
          </a:stretch>
        </p:blipFill>
        <p:spPr bwMode="auto">
          <a:xfrm>
            <a:off x="7754938" y="3738563"/>
            <a:ext cx="375126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9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" r="1553"/>
          <a:stretch>
            <a:fillRect/>
          </a:stretch>
        </p:blipFill>
        <p:spPr bwMode="auto">
          <a:xfrm>
            <a:off x="8272463" y="3741738"/>
            <a:ext cx="36480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38" y="457200"/>
            <a:ext cx="383381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4" r="3041"/>
          <a:stretch>
            <a:fillRect/>
          </a:stretch>
        </p:blipFill>
        <p:spPr bwMode="auto">
          <a:xfrm>
            <a:off x="4346575" y="457200"/>
            <a:ext cx="372268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61"/>
          <a:stretch>
            <a:fillRect/>
          </a:stretch>
        </p:blipFill>
        <p:spPr bwMode="auto">
          <a:xfrm>
            <a:off x="8240713" y="457200"/>
            <a:ext cx="36893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1"/>
          <a:stretch>
            <a:fillRect/>
          </a:stretch>
        </p:blipFill>
        <p:spPr bwMode="auto">
          <a:xfrm>
            <a:off x="355600" y="3741738"/>
            <a:ext cx="37115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675" y="3741738"/>
            <a:ext cx="383381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42900" y="3422650"/>
            <a:ext cx="45418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554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413" y="3090863"/>
            <a:ext cx="1781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7378700" y="3430588"/>
            <a:ext cx="45418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2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25" y="0"/>
            <a:ext cx="1031875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829797"/>
      </p:ext>
    </p:extLst>
  </p:cSld>
  <p:clrMapOvr>
    <a:masterClrMapping/>
  </p:clrMapOvr>
  <p:transition spd="slow" advTm="2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058400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951694"/>
      </p:ext>
    </p:extLst>
  </p:cSld>
  <p:clrMapOvr>
    <a:masterClrMapping/>
  </p:clrMapOvr>
  <p:transition spd="slow" advTm="2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058400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994773"/>
      </p:ext>
    </p:extLst>
  </p:cSld>
  <p:clrMapOvr>
    <a:masterClrMapping/>
  </p:clrMapOvr>
  <p:transition spd="slow" advTm="2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963" y="0"/>
            <a:ext cx="9618662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193655"/>
      </p:ext>
    </p:extLst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491962"/>
      </p:ext>
    </p:extLst>
  </p:cSld>
  <p:clrMapOvr>
    <a:masterClrMapping/>
  </p:clrMapOvr>
  <p:transition spd="slow" advTm="2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058400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530146"/>
      </p:ext>
    </p:extLst>
  </p:cSld>
  <p:clrMapOvr>
    <a:masterClrMapping/>
  </p:clrMapOvr>
  <p:transition spd="slow" advTm="2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058400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815356"/>
      </p:ext>
    </p:extLst>
  </p:cSld>
  <p:clrMapOvr>
    <a:masterClrMapping/>
  </p:clrMapOvr>
  <p:transition spd="slow" advTm="2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058400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913602"/>
      </p:ext>
    </p:extLst>
  </p:cSld>
  <p:clrMapOvr>
    <a:masterClrMapping/>
  </p:clrMapOvr>
  <p:transition spd="slow" advTm="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285145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058400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498551"/>
      </p:ext>
    </p:extLst>
  </p:cSld>
  <p:clrMapOvr>
    <a:masterClrMapping/>
  </p:clrMapOvr>
  <p:transition spd="slow" advTm="2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510372"/>
      </p:ext>
    </p:extLst>
  </p:cSld>
  <p:clrMapOvr>
    <a:masterClrMapping/>
  </p:clrMapOvr>
  <p:transition spd="slow" advTm="2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56522"/>
      </p:ext>
    </p:extLst>
  </p:cSld>
  <p:clrMapOvr>
    <a:masterClrMapping/>
  </p:clrMapOvr>
  <p:transition spd="slow" advTm="2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784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520225"/>
      </p:ext>
    </p:extLst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840235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131354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38" y="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373444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163" y="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617666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343868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301</Words>
  <Application>Microsoft Office PowerPoint</Application>
  <PresentationFormat>Широкоэкранный</PresentationFormat>
  <Paragraphs>29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4</cp:revision>
  <dcterms:created xsi:type="dcterms:W3CDTF">2022-10-05T06:09:02Z</dcterms:created>
  <dcterms:modified xsi:type="dcterms:W3CDTF">2022-10-05T07:54:14Z</dcterms:modified>
</cp:coreProperties>
</file>